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81" r:id="rId2"/>
    <p:sldId id="274" r:id="rId3"/>
    <p:sldId id="279" r:id="rId4"/>
    <p:sldId id="270" r:id="rId5"/>
    <p:sldId id="276" r:id="rId6"/>
    <p:sldId id="265" r:id="rId7"/>
    <p:sldId id="266" r:id="rId8"/>
    <p:sldId id="267" r:id="rId9"/>
    <p:sldId id="268" r:id="rId10"/>
    <p:sldId id="269" r:id="rId11"/>
    <p:sldId id="278" r:id="rId12"/>
    <p:sldId id="271" r:id="rId13"/>
    <p:sldId id="28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9" autoAdjust="0"/>
    <p:restoredTop sz="92586" autoAdjust="0"/>
  </p:normalViewPr>
  <p:slideViewPr>
    <p:cSldViewPr>
      <p:cViewPr>
        <p:scale>
          <a:sx n="75" d="100"/>
          <a:sy n="75" d="100"/>
        </p:scale>
        <p:origin x="-73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4BD9F08-0D06-4A50-A756-5332C24BD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27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CAAADF5-FAF3-4B4E-A2AC-AD5716A6A1BE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7318924-0486-49DE-97E9-50DB998ECFEC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71EEEAB-C8D2-409A-AFB2-EB76E2A963CF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89678F-9225-435B-B052-472B992DB392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0027547-ED47-4FF0-B73E-298BDDBC4065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2D1307B-441D-4DC8-B6E2-843DB219328D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BD1931A-8419-4B31-ACBC-1FF4D69935AC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24F538F-7D85-4468-AC0D-D099DDB2ECD1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35A8323-F9F7-4A38-9CB8-5888544F2E49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6D18B07-15DC-4BDA-BFD1-00C37AEFBF3A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C2103-76C5-4D4B-8775-DCC22BCDC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77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46C62-7B95-4CC7-A88C-F1885B8F3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0861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EE567-1554-4BB0-ACE1-E6EA51483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4861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FBCD7-39EB-4A73-9C33-DBF602790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31084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992DC-1EE4-4EAD-ACF7-F2DB925F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40180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4D9D3-9155-43A7-95A0-0618253A5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7546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C159D-9D17-4847-8936-51E918C6C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98415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D82ED-50DA-437F-8728-64EE5D427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85852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DFB6B-EE6C-4416-AE20-53AE163F5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92156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DCE70-2A8C-4350-BD7F-A724332B5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00404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8511E-8B2C-421B-9468-7838B8536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52526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44131-26D0-4E0B-A788-63F1AC036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4015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82BEA755-04A2-40E8-B12F-762FA7FD8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1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17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17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17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17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1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sr-Cyrl-RS" sz="4000" dirty="0" smtClean="0"/>
              <a:t>ФРОЈДОВА ТЕОРИЈА ЛИЧНОСТИ: ПОСТАВКЕ И ПРОБЛЕМИ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sr-Cyrl-RS" dirty="0" smtClean="0"/>
              <a:t>Антрополошка теорија</a:t>
            </a:r>
          </a:p>
          <a:p>
            <a:r>
              <a:rPr lang="sr-Cyrl-RS" dirty="0" smtClean="0"/>
              <a:t>Гледишта о личности</a:t>
            </a:r>
          </a:p>
          <a:p>
            <a:r>
              <a:rPr lang="sr-Cyrl-RS" dirty="0" smtClean="0"/>
              <a:t>Структура личности</a:t>
            </a:r>
          </a:p>
          <a:p>
            <a:r>
              <a:rPr lang="sr-Cyrl-RS" dirty="0" smtClean="0"/>
              <a:t>Динамика личности</a:t>
            </a:r>
          </a:p>
          <a:p>
            <a:r>
              <a:rPr lang="sr-Cyrl-RS" dirty="0" smtClean="0"/>
              <a:t>Развој личности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8046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/>
              <a:t>ФРУСТРАЦИЈА, КОНФЛИКТИ И ВРСТЕ КОНФЛИКАТА</a:t>
            </a:r>
            <a:endParaRPr lang="en-US" sz="4000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dirty="0" smtClean="0"/>
              <a:t>Појам фрустрације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dirty="0" smtClean="0"/>
              <a:t>Фрустрација, фиксација, агресија и регресија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dirty="0" smtClean="0"/>
              <a:t>Појам конфликта – централни за динамику личности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dirty="0" smtClean="0"/>
              <a:t>Одлике конфликата (несвесни, </a:t>
            </a:r>
            <a:r>
              <a:rPr lang="sr-Cyrl-RS" dirty="0"/>
              <a:t>између </a:t>
            </a:r>
            <a:r>
              <a:rPr lang="sr-Cyrl-RS" dirty="0" smtClean="0"/>
              <a:t>различитих </a:t>
            </a:r>
            <a:r>
              <a:rPr lang="sr-Cyrl-RS" dirty="0"/>
              <a:t>инстанци </a:t>
            </a:r>
            <a:r>
              <a:rPr lang="sr-Cyrl-CS" dirty="0" smtClean="0"/>
              <a:t>инфантилни)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Врсте: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i="1" smtClean="0"/>
              <a:t>либидо – нагони ега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i="1" smtClean="0"/>
              <a:t>Ерос – нагон смрти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Неуротични и здрави конфликти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Решавање конфликата и последице (омашке, снови, симптоми, црте карактера ...)</a:t>
            </a: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РАЗВОЈ ЛИЧНОСТИ</a:t>
            </a:r>
            <a:endParaRPr lang="en-US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Значај детињства за развој болесне и здраве личности (</a:t>
            </a:r>
            <a:r>
              <a:rPr lang="sr-Cyrl-CS" i="1" dirty="0" smtClean="0"/>
              <a:t>Дете је отац човека</a:t>
            </a:r>
            <a:r>
              <a:rPr lang="sr-Cyrl-CS" dirty="0" smtClean="0"/>
              <a:t>)</a:t>
            </a:r>
          </a:p>
          <a:p>
            <a:pPr eaLnBrk="1" hangingPunct="1">
              <a:defRPr/>
            </a:pPr>
            <a:r>
              <a:rPr lang="sr-Cyrl-CS" i="1" dirty="0" smtClean="0"/>
              <a:t>Развој ега </a:t>
            </a:r>
            <a:r>
              <a:rPr lang="sr-Cyrl-CS" dirty="0" smtClean="0"/>
              <a:t>(од архаичног до зрелог) и развој објектних односа (од родитеља до партнера, пријатеља)</a:t>
            </a:r>
          </a:p>
          <a:p>
            <a:pPr eaLnBrk="1" hangingPunct="1">
              <a:defRPr/>
            </a:pPr>
            <a:r>
              <a:rPr lang="sr-Cyrl-CS" dirty="0" smtClean="0"/>
              <a:t>Детињство, васпитање и </a:t>
            </a:r>
            <a:r>
              <a:rPr lang="sr-Cyrl-CS" i="1" dirty="0" smtClean="0"/>
              <a:t>развој карактера </a:t>
            </a:r>
            <a:r>
              <a:rPr lang="sr-Cyrl-CS" dirty="0" smtClean="0"/>
              <a:t>(црте, ставови, вредности)</a:t>
            </a:r>
          </a:p>
          <a:p>
            <a:pPr eaLnBrk="1" hangingPunct="1">
              <a:defRPr/>
            </a:pPr>
            <a:r>
              <a:rPr lang="sr-Cyrl-CS" dirty="0" smtClean="0"/>
              <a:t>Трауме, успомене</a:t>
            </a:r>
            <a:r>
              <a:rPr lang="en-US" dirty="0" smtClean="0"/>
              <a:t>,</a:t>
            </a:r>
            <a:r>
              <a:rPr lang="sr-Cyrl-CS" dirty="0"/>
              <a:t> </a:t>
            </a:r>
            <a:r>
              <a:rPr lang="sr-Cyrl-CS" dirty="0" smtClean="0"/>
              <a:t>фантазми и развој личности</a:t>
            </a: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dirty="0" smtClean="0"/>
              <a:t>РАЗВОЈ ЛИБИДА И </a:t>
            </a:r>
            <a:br>
              <a:rPr lang="sr-Cyrl-CS" sz="4000" dirty="0" smtClean="0"/>
            </a:br>
            <a:r>
              <a:rPr lang="sr-Cyrl-CS" sz="4000" dirty="0" smtClean="0"/>
              <a:t>ФОРМИРАЊЕ ЛИЧНОСТИ (1)</a:t>
            </a:r>
            <a:endParaRPr lang="en-US" sz="40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Cyrl-CS" sz="3600" i="1" dirty="0" smtClean="0"/>
              <a:t> </a:t>
            </a:r>
            <a:r>
              <a:rPr lang="sr-Cyrl-CS" i="1" dirty="0"/>
              <a:t>Орални стадијум</a:t>
            </a:r>
            <a:r>
              <a:rPr lang="sr-Cyrl-CS" dirty="0"/>
              <a:t> (ерогена зона: уста, орални либидо - сисање, грижење, гутање; објект: дојка; фазе: преамбивалентна и амбивалентна; исходи и карактер)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Cyrl-CS" sz="3600" i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sr-Cyrl-CS" i="1" dirty="0"/>
              <a:t>Анални стадијум</a:t>
            </a:r>
            <a:r>
              <a:rPr lang="sr-Cyrl-CS" dirty="0"/>
              <a:t> (ерогена зона: анус; анални либидо: пражњење и контрола сфинктера; улога и значај: социјализација; анални карактер)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dirty="0" smtClean="0"/>
              <a:t>РАЗВОЈ ЛИБИДА И </a:t>
            </a:r>
            <a:br>
              <a:rPr lang="ru-RU" sz="4000" dirty="0" smtClean="0"/>
            </a:br>
            <a:r>
              <a:rPr lang="ru-RU" sz="4000" dirty="0" smtClean="0"/>
              <a:t>ФОРМИРАЊЕ ЛИЧНОСТИ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800" i="1" dirty="0" smtClean="0"/>
              <a:t>Фалусни </a:t>
            </a:r>
            <a:r>
              <a:rPr lang="sr-Cyrl-CS" sz="2800" i="1" dirty="0"/>
              <a:t>стадијум</a:t>
            </a:r>
            <a:r>
              <a:rPr lang="sr-Cyrl-CS" sz="2800" dirty="0"/>
              <a:t> (</a:t>
            </a:r>
            <a:r>
              <a:rPr lang="sr-Cyrl-CS" sz="2800" dirty="0" smtClean="0"/>
              <a:t>ерогена зона: фалус; процват инфан</a:t>
            </a:r>
            <a:r>
              <a:rPr lang="sr-Cyrl-RS" sz="2800" dirty="0" smtClean="0"/>
              <a:t>тилне</a:t>
            </a:r>
            <a:r>
              <a:rPr lang="sr-Cyrl-CS" sz="2800" dirty="0" smtClean="0"/>
              <a:t> сексуалности; </a:t>
            </a:r>
            <a:r>
              <a:rPr lang="sr-Cyrl-CS" sz="2800" i="1" dirty="0"/>
              <a:t>Едипов </a:t>
            </a:r>
            <a:r>
              <a:rPr lang="sr-Cyrl-CS" sz="2800" i="1" dirty="0" smtClean="0"/>
              <a:t>комплекс</a:t>
            </a:r>
            <a:r>
              <a:rPr lang="sr-Cyrl-CS" sz="2800" dirty="0" smtClean="0"/>
              <a:t>: настанак, развој, </a:t>
            </a:r>
            <a:r>
              <a:rPr lang="sr-Cyrl-CS" sz="2800" dirty="0"/>
              <a:t>објект: </a:t>
            </a:r>
            <a:r>
              <a:rPr lang="sr-Cyrl-CS" sz="2800" dirty="0" smtClean="0"/>
              <a:t>мајка и разрешење; значај </a:t>
            </a:r>
            <a:r>
              <a:rPr lang="sr-Cyrl-CS" sz="2800" dirty="0"/>
              <a:t>за формирање </a:t>
            </a:r>
            <a:r>
              <a:rPr lang="sr-Cyrl-CS" sz="2800" i="1" dirty="0" smtClean="0"/>
              <a:t>супер-ега</a:t>
            </a:r>
            <a:r>
              <a:rPr lang="sr-Cyrl-CS" sz="2800" dirty="0" smtClean="0"/>
              <a:t>; </a:t>
            </a:r>
            <a:r>
              <a:rPr lang="sr-Cyrl-CS" sz="2800" dirty="0"/>
              <a:t>фалусни </a:t>
            </a:r>
            <a:r>
              <a:rPr lang="sr-Cyrl-CS" sz="2800" dirty="0" smtClean="0"/>
              <a:t>карактер; неуроза)</a:t>
            </a:r>
            <a:endParaRPr lang="sr-Cyrl-C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i="1" dirty="0"/>
              <a:t>Период латенције</a:t>
            </a:r>
            <a:r>
              <a:rPr lang="sr-Cyrl-CS" sz="2800" dirty="0"/>
              <a:t> (душевне бране)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i="1" dirty="0"/>
              <a:t>Генитални стадијум</a:t>
            </a:r>
            <a:r>
              <a:rPr lang="sr-Cyrl-CS" sz="2800" dirty="0"/>
              <a:t> (пубертет, </a:t>
            </a:r>
            <a:r>
              <a:rPr lang="sr-Cyrl-CS" sz="2800" dirty="0" smtClean="0"/>
              <a:t>одлике: зрели избор спољашњег објекта, централизована сексуалност)</a:t>
            </a:r>
            <a:endParaRPr lang="en-US" sz="28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АНТРОПОЛОШКЕ ПОСТАВКЕ</a:t>
            </a:r>
            <a:endParaRPr lang="en-US" smtClean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400" i="1" dirty="0" smtClean="0"/>
              <a:t>Несвесно</a:t>
            </a:r>
            <a:r>
              <a:rPr lang="sr-Cyrl-CS" sz="2400" dirty="0" smtClean="0"/>
              <a:t>, пре него свесно биће</a:t>
            </a:r>
          </a:p>
          <a:p>
            <a:pPr eaLnBrk="1" hangingPunct="1">
              <a:defRPr/>
            </a:pPr>
            <a:r>
              <a:rPr lang="sr-Cyrl-CS" sz="2400" i="1" dirty="0" smtClean="0"/>
              <a:t>Ирационално</a:t>
            </a:r>
            <a:r>
              <a:rPr lang="sr-Cyrl-CS" sz="2400" dirty="0" smtClean="0"/>
              <a:t> (хедонистичко), али и рационално биће</a:t>
            </a:r>
          </a:p>
          <a:p>
            <a:pPr eaLnBrk="1" hangingPunct="1">
              <a:defRPr/>
            </a:pPr>
            <a:r>
              <a:rPr lang="sr-Cyrl-CS" sz="2400" i="1" dirty="0" smtClean="0"/>
              <a:t>Детерминисано</a:t>
            </a:r>
            <a:r>
              <a:rPr lang="sr-Cyrl-CS" sz="2400" dirty="0" smtClean="0"/>
              <a:t>, али и слободно биће</a:t>
            </a:r>
          </a:p>
          <a:p>
            <a:pPr eaLnBrk="1" hangingPunct="1">
              <a:defRPr/>
            </a:pPr>
            <a:r>
              <a:rPr lang="sr-Cyrl-CS" sz="2400" i="1" dirty="0" smtClean="0"/>
              <a:t>Биолошко</a:t>
            </a:r>
            <a:r>
              <a:rPr lang="sr-Cyrl-CS" sz="2400" dirty="0" smtClean="0"/>
              <a:t>, али и културно биће</a:t>
            </a:r>
            <a:endParaRPr lang="en-US" sz="2400" dirty="0" smtClean="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Cyrl-CS" sz="2400" dirty="0" smtClean="0"/>
              <a:t>	</a:t>
            </a:r>
            <a:r>
              <a:rPr lang="sr-Cyrl-CS" sz="2400" b="1" dirty="0" smtClean="0"/>
              <a:t>ПЕСИМИСТИЧКА АНТРОПОЛОГИЈА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dirty="0" smtClean="0"/>
              <a:t>Човек је </a:t>
            </a:r>
            <a:r>
              <a:rPr lang="sr-Cyrl-CS" sz="2400" i="1" dirty="0" smtClean="0"/>
              <a:t>трагично биће</a:t>
            </a:r>
            <a:r>
              <a:rPr lang="sr-Cyrl-CS" sz="2400" dirty="0" smtClean="0"/>
              <a:t>, незадовољно, јер узалуд тежи задовољству које је неоствариво.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Човек је у </a:t>
            </a:r>
            <a:r>
              <a:rPr lang="sr-Cyrl-RS" sz="2400" dirty="0" smtClean="0"/>
              <a:t>својој </a:t>
            </a:r>
            <a:r>
              <a:rPr lang="de-DE" sz="2400" dirty="0" smtClean="0"/>
              <a:t>бити </a:t>
            </a:r>
            <a:r>
              <a:rPr lang="sr-Cyrl-CS" sz="2400" dirty="0" smtClean="0"/>
              <a:t>противречно, располућено </a:t>
            </a:r>
            <a:r>
              <a:rPr lang="de-DE" sz="2400" dirty="0" smtClean="0"/>
              <a:t>створење</a:t>
            </a:r>
            <a:r>
              <a:rPr lang="sr-Cyrl-CS" sz="2400" dirty="0" smtClean="0"/>
              <a:t>: </a:t>
            </a:r>
            <a:r>
              <a:rPr lang="de-DE" sz="2400" i="1" dirty="0" smtClean="0"/>
              <a:t>ирационално, нагонско,  несвесно и инфантилно</a:t>
            </a:r>
            <a:r>
              <a:rPr lang="de-DE" sz="2400" dirty="0" smtClean="0"/>
              <a:t>, али које </a:t>
            </a:r>
            <a:r>
              <a:rPr lang="sr-Cyrl-RS" sz="2400" dirty="0" smtClean="0"/>
              <a:t>безуспешно </a:t>
            </a:r>
            <a:r>
              <a:rPr lang="de-DE" sz="2400" dirty="0" smtClean="0"/>
              <a:t>тежи да буде </a:t>
            </a:r>
            <a:r>
              <a:rPr lang="de-DE" sz="2400" i="1" dirty="0" smtClean="0"/>
              <a:t>разумно, свесно, морално</a:t>
            </a:r>
            <a:r>
              <a:rPr lang="sr-Cyrl-CS" sz="2400" i="1" dirty="0" smtClean="0"/>
              <a:t> и </a:t>
            </a:r>
            <a:r>
              <a:rPr lang="de-DE" sz="2400" i="1" dirty="0" smtClean="0"/>
              <a:t>зрело</a:t>
            </a:r>
            <a:r>
              <a:rPr lang="sr-Cyrl-C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CS" sz="4000" dirty="0" smtClean="0"/>
              <a:t>ОСНОВНА ГЛЕДИШТА О ЛИЧНОСТИ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sr-Cyrl-CS" i="1" dirty="0" smtClean="0"/>
              <a:t>Детерминистичко гледиште</a:t>
            </a:r>
            <a:r>
              <a:rPr lang="sr-Cyrl-CS" dirty="0" smtClean="0"/>
              <a:t> (узроци непознати свести)</a:t>
            </a:r>
          </a:p>
          <a:p>
            <a:pPr>
              <a:defRPr/>
            </a:pPr>
            <a:r>
              <a:rPr lang="sr-Cyrl-CS" i="1" dirty="0" smtClean="0"/>
              <a:t>Дубинско гледиште </a:t>
            </a:r>
            <a:r>
              <a:rPr lang="sr-Cyrl-CS" dirty="0" smtClean="0"/>
              <a:t>(трагање за дубоко скривеним силама)</a:t>
            </a:r>
          </a:p>
          <a:p>
            <a:pPr>
              <a:defRPr/>
            </a:pPr>
            <a:r>
              <a:rPr lang="sr-Cyrl-CS" i="1" dirty="0" smtClean="0"/>
              <a:t>Динамичко гледиште </a:t>
            </a:r>
            <a:r>
              <a:rPr lang="sr-Cyrl-CS" dirty="0" smtClean="0"/>
              <a:t>(слагање и сукоби мотива)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sr-Cyrl-CS" i="1" dirty="0" smtClean="0"/>
              <a:t>Економско гледиште </a:t>
            </a:r>
            <a:r>
              <a:rPr lang="sr-Cyrl-CS" dirty="0" smtClean="0"/>
              <a:t>(квантитативни аспект мотива)</a:t>
            </a:r>
          </a:p>
          <a:p>
            <a:pPr>
              <a:defRPr/>
            </a:pPr>
            <a:r>
              <a:rPr lang="sr-Cyrl-CS" i="1" dirty="0" smtClean="0"/>
              <a:t>Топичко гледиште </a:t>
            </a:r>
            <a:r>
              <a:rPr lang="sr-Cyrl-CS" dirty="0" smtClean="0"/>
              <a:t>(подсистеми личности; структура)</a:t>
            </a:r>
          </a:p>
          <a:p>
            <a:pPr>
              <a:defRPr/>
            </a:pPr>
            <a:r>
              <a:rPr lang="sr-Cyrl-CS" i="1" dirty="0" smtClean="0"/>
              <a:t>Генетичко гледиште </a:t>
            </a:r>
            <a:r>
              <a:rPr lang="sr-Cyrl-CS" dirty="0" smtClean="0"/>
              <a:t>(развој, фиксација, регресија)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dirty="0" smtClean="0"/>
              <a:t>СТРУКТУРА ЛИЧНОСТИ</a:t>
            </a:r>
            <a:r>
              <a:rPr lang="sr-Latn-CS" sz="4000" dirty="0" smtClean="0"/>
              <a:t>:</a:t>
            </a:r>
            <a:r>
              <a:rPr lang="en-US" sz="4000" dirty="0" smtClean="0"/>
              <a:t> </a:t>
            </a:r>
            <a:r>
              <a:rPr lang="sr-Cyrl-CS" sz="4000" dirty="0" smtClean="0"/>
              <a:t/>
            </a:r>
            <a:br>
              <a:rPr lang="sr-Cyrl-CS" sz="4000" dirty="0" smtClean="0"/>
            </a:br>
            <a:r>
              <a:rPr lang="sr-Latn-CS" sz="3600" dirty="0" smtClean="0"/>
              <a:t>I </a:t>
            </a:r>
            <a:r>
              <a:rPr lang="sr-Cyrl-CS" sz="3600" dirty="0" smtClean="0"/>
              <a:t>ТЕОРИЈА</a:t>
            </a:r>
            <a:r>
              <a:rPr lang="en-US" sz="3600" dirty="0" smtClean="0"/>
              <a:t> </a:t>
            </a:r>
            <a:r>
              <a:rPr lang="sr-Cyrl-CS" sz="3600" dirty="0" smtClean="0"/>
              <a:t>(1900)</a:t>
            </a:r>
            <a:br>
              <a:rPr lang="sr-Cyrl-CS" sz="3600" dirty="0" smtClean="0"/>
            </a:br>
            <a:endParaRPr lang="en-US" sz="3600" dirty="0" smtClean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000" b="1" i="1" dirty="0"/>
              <a:t>Несвесно </a:t>
            </a:r>
            <a:r>
              <a:rPr lang="ru-RU" sz="3000" dirty="0" smtClean="0"/>
              <a:t>(</a:t>
            </a:r>
            <a:r>
              <a:rPr lang="ru-RU" sz="3000" i="1" dirty="0" smtClean="0"/>
              <a:t>дф</a:t>
            </a:r>
            <a:r>
              <a:rPr lang="ru-RU" sz="3000" dirty="0" smtClean="0"/>
              <a:t>)</a:t>
            </a:r>
            <a:endParaRPr lang="ru-RU" sz="3000" dirty="0"/>
          </a:p>
          <a:p>
            <a:pPr eaLnBrk="1" hangingPunct="1">
              <a:defRPr/>
            </a:pPr>
            <a:r>
              <a:rPr lang="ru-RU" sz="3000" dirty="0"/>
              <a:t>хипотетички </a:t>
            </a:r>
            <a:r>
              <a:rPr lang="ru-RU" sz="3000" dirty="0" smtClean="0"/>
              <a:t>појам </a:t>
            </a:r>
            <a:endParaRPr lang="ru-RU" sz="3000" dirty="0"/>
          </a:p>
          <a:p>
            <a:pPr eaLnBrk="1" hangingPunct="1">
              <a:defRPr/>
            </a:pPr>
            <a:r>
              <a:rPr lang="ru-RU" sz="3000" dirty="0" smtClean="0"/>
              <a:t>аргументи:  </a:t>
            </a:r>
            <a:r>
              <a:rPr lang="ru-RU" sz="3000" dirty="0"/>
              <a:t>емпиријски и теоријски </a:t>
            </a:r>
          </a:p>
          <a:p>
            <a:pPr eaLnBrk="1" hangingPunct="1">
              <a:defRPr/>
            </a:pPr>
            <a:r>
              <a:rPr lang="ru-RU" sz="3000" dirty="0"/>
              <a:t>Врсте: дескриптивно и динамичко нсв. </a:t>
            </a:r>
          </a:p>
          <a:p>
            <a:pPr eaLnBrk="1" hangingPunct="1">
              <a:defRPr/>
            </a:pPr>
            <a:r>
              <a:rPr lang="ru-RU" sz="3000" dirty="0"/>
              <a:t>Значај </a:t>
            </a:r>
            <a:r>
              <a:rPr lang="ru-RU" sz="3000" dirty="0" smtClean="0"/>
              <a:t>несвесног за психоанализу</a:t>
            </a:r>
            <a:endParaRPr lang="ru-RU" sz="3000" dirty="0"/>
          </a:p>
          <a:p>
            <a:pPr eaLnBrk="1" hangingPunct="1">
              <a:defRPr/>
            </a:pPr>
            <a:endParaRPr lang="sr-Cyrl-CS" sz="3000" i="1" dirty="0" smtClean="0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dirty="0"/>
              <a:t>Предсвесно:</a:t>
            </a:r>
          </a:p>
          <a:p>
            <a:pPr eaLnBrk="1" hangingPunct="1">
              <a:defRPr/>
            </a:pPr>
            <a:r>
              <a:rPr lang="ru-RU" sz="3200" dirty="0" smtClean="0"/>
              <a:t>Место</a:t>
            </a:r>
          </a:p>
          <a:p>
            <a:pPr eaLnBrk="1" hangingPunct="1">
              <a:defRPr/>
            </a:pPr>
            <a:r>
              <a:rPr lang="ru-RU" sz="3200" dirty="0" smtClean="0"/>
              <a:t>Особеност </a:t>
            </a:r>
            <a:endParaRPr lang="ru-RU" sz="3200" dirty="0"/>
          </a:p>
          <a:p>
            <a:pPr eaLnBrk="1" hangingPunct="1">
              <a:defRPr/>
            </a:pPr>
            <a:r>
              <a:rPr lang="ru-RU" sz="3200" dirty="0"/>
              <a:t>Цензура </a:t>
            </a:r>
          </a:p>
          <a:p>
            <a:pPr eaLnBrk="1" hangingPunct="1">
              <a:defRPr/>
            </a:pPr>
            <a:r>
              <a:rPr lang="ru-RU" sz="3200" b="1" i="1" dirty="0" smtClean="0"/>
              <a:t>Свесно</a:t>
            </a:r>
            <a:r>
              <a:rPr lang="ru-RU" sz="3200" i="1" dirty="0"/>
              <a:t>: </a:t>
            </a:r>
          </a:p>
          <a:p>
            <a:pPr eaLnBrk="1" hangingPunct="1">
              <a:defRPr/>
            </a:pPr>
            <a:r>
              <a:rPr lang="ru-RU" sz="3200" dirty="0"/>
              <a:t>Настанак</a:t>
            </a:r>
          </a:p>
          <a:p>
            <a:pPr eaLnBrk="1" hangingPunct="1">
              <a:defRPr/>
            </a:pPr>
            <a:r>
              <a:rPr lang="ru-RU" sz="3200" dirty="0" smtClean="0"/>
              <a:t>Функција  </a:t>
            </a:r>
            <a:endParaRPr lang="ru-RU" sz="3200" dirty="0"/>
          </a:p>
          <a:p>
            <a:pPr eaLnBrk="1" hangingPunct="1">
              <a:defRPr/>
            </a:pPr>
            <a:r>
              <a:rPr lang="ru-RU" sz="3200" dirty="0" smtClean="0"/>
              <a:t>Значај </a:t>
            </a:r>
            <a:endParaRPr lang="ru-RU" sz="3200" dirty="0"/>
          </a:p>
          <a:p>
            <a:pPr eaLnBrk="1" hangingPunct="1">
              <a:defRPr/>
            </a:pPr>
            <a:endParaRPr lang="en-US" sz="32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dirty="0" smtClean="0"/>
              <a:t>СТРУКТУРА ЛИЧНОСТИ</a:t>
            </a:r>
            <a:r>
              <a:rPr lang="sr-Latn-CS" sz="4000" dirty="0" smtClean="0"/>
              <a:t>:</a:t>
            </a:r>
            <a:r>
              <a:rPr lang="en-US" sz="4000" dirty="0" smtClean="0"/>
              <a:t> </a:t>
            </a:r>
            <a:r>
              <a:rPr lang="sr-Cyrl-CS" sz="4000" dirty="0" smtClean="0"/>
              <a:t/>
            </a:r>
            <a:br>
              <a:rPr lang="sr-Cyrl-CS" sz="4000" dirty="0" smtClean="0"/>
            </a:br>
            <a:r>
              <a:rPr lang="sr-Latn-CS" sz="3600" dirty="0" smtClean="0"/>
              <a:t>II</a:t>
            </a:r>
            <a:r>
              <a:rPr lang="sr-Cyrl-CS" sz="3600" dirty="0" smtClean="0"/>
              <a:t> ТЕОРИЈА(1923)</a:t>
            </a:r>
            <a:br>
              <a:rPr lang="sr-Cyrl-CS" sz="3600" dirty="0" smtClean="0"/>
            </a:br>
            <a:endParaRPr lang="en-US" sz="3600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495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500" i="1" dirty="0" smtClean="0"/>
              <a:t>Ид </a:t>
            </a:r>
            <a:r>
              <a:rPr lang="sr-Cyrl-CS" sz="2500" dirty="0" smtClean="0"/>
              <a:t>(назив, несвестан у целини, принцип, ментални процеси, хаотичан</a:t>
            </a:r>
            <a:r>
              <a:rPr lang="sr-Cyrl-CS" sz="2500" dirty="0"/>
              <a:t>, сиров,  </a:t>
            </a:r>
            <a:r>
              <a:rPr lang="sr-Cyrl-CS" sz="2500" dirty="0" smtClean="0"/>
              <a:t>нагонски, „паклени“ садржај и улога)</a:t>
            </a:r>
          </a:p>
          <a:p>
            <a:pPr eaLnBrk="1" hangingPunct="1">
              <a:defRPr/>
            </a:pPr>
            <a:r>
              <a:rPr lang="sr-Cyrl-CS" sz="2500" i="1" dirty="0" smtClean="0"/>
              <a:t>Его</a:t>
            </a:r>
            <a:r>
              <a:rPr lang="sr-Cyrl-CS" sz="2500" dirty="0" smtClean="0"/>
              <a:t> (порекло, функције, принцип, ментални процеси, три господара, снага, свестан и нсв.)</a:t>
            </a:r>
          </a:p>
          <a:p>
            <a:pPr eaLnBrk="1" hangingPunct="1">
              <a:defRPr/>
            </a:pPr>
            <a:r>
              <a:rPr lang="sr-Cyrl-CS" sz="2500" i="1" dirty="0" smtClean="0"/>
              <a:t>Суперего</a:t>
            </a:r>
            <a:r>
              <a:rPr lang="sr-Cyrl-CS" sz="2500" dirty="0" smtClean="0"/>
              <a:t> </a:t>
            </a:r>
            <a:r>
              <a:rPr lang="sr-Cyrl-CS" sz="2500" dirty="0"/>
              <a:t>(</a:t>
            </a:r>
            <a:r>
              <a:rPr lang="sr-Cyrl-CS" sz="2500" dirty="0" smtClean="0"/>
              <a:t>настанак, место, откриће, функције)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8436" name="Picture 5" descr="id, ego and super-ego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752600"/>
            <a:ext cx="2971800" cy="400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ДИНАМИКА ЛИЧНОСТИ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r-Cyrl-CS" dirty="0" smtClean="0"/>
          </a:p>
          <a:p>
            <a:pPr eaLnBrk="1" hangingPunct="1">
              <a:defRPr/>
            </a:pPr>
            <a:r>
              <a:rPr lang="sr-Cyrl-CS" dirty="0" smtClean="0"/>
              <a:t>Сарадња и сукоби свесних и несвесних сила</a:t>
            </a:r>
          </a:p>
          <a:p>
            <a:pPr eaLnBrk="1" hangingPunct="1">
              <a:defRPr/>
            </a:pPr>
            <a:r>
              <a:rPr lang="sr-Cyrl-CS" dirty="0" smtClean="0"/>
              <a:t>Покретачи: НАГОНИ И ЖЕЉЕ</a:t>
            </a:r>
          </a:p>
          <a:p>
            <a:pPr eaLnBrk="1" hangingPunct="1">
              <a:defRPr/>
            </a:pPr>
            <a:r>
              <a:rPr lang="sr-Cyrl-CS" dirty="0" smtClean="0"/>
              <a:t>КОНФЛИКТИ (НОРМАЛНИ И ПАТОЛОШКИ)</a:t>
            </a:r>
          </a:p>
          <a:p>
            <a:pPr eaLnBrk="1" hangingPunct="1">
              <a:defRPr/>
            </a:pPr>
            <a:r>
              <a:rPr lang="sr-Cyrl-CS" dirty="0" smtClean="0"/>
              <a:t>МЕХАНИЗМИ ОДБРАНЕ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ТЕОРИЈА НАГОНА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4191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dirty="0" smtClean="0"/>
              <a:t>Нагон: термин и појам</a:t>
            </a:r>
          </a:p>
          <a:p>
            <a:pPr eaLnBrk="1" hangingPunct="1">
              <a:defRPr/>
            </a:pPr>
            <a:r>
              <a:rPr lang="sr-Cyrl-CS" sz="2400" dirty="0" smtClean="0"/>
              <a:t>Нагон</a:t>
            </a:r>
            <a:r>
              <a:rPr lang="en-US" sz="2400" dirty="0" smtClean="0"/>
              <a:t> </a:t>
            </a:r>
            <a:r>
              <a:rPr lang="sr-Cyrl-RS" sz="2400" dirty="0" smtClean="0"/>
              <a:t>- урођени моторич. </a:t>
            </a:r>
            <a:r>
              <a:rPr lang="sr-Cyrl-RS" sz="2400" dirty="0"/>
              <a:t>и</a:t>
            </a:r>
            <a:r>
              <a:rPr lang="sr-Cyrl-RS" sz="2400" dirty="0" smtClean="0"/>
              <a:t> енергетски импулс који гони организам ка циљу</a:t>
            </a:r>
            <a:endParaRPr lang="sr-Cyrl-CS" sz="2400" dirty="0" smtClean="0"/>
          </a:p>
          <a:p>
            <a:pPr eaLnBrk="1" hangingPunct="1">
              <a:defRPr/>
            </a:pPr>
            <a:r>
              <a:rPr lang="sr-Cyrl-CS" sz="2400" smtClean="0"/>
              <a:t>Значај нагона и одлике:</a:t>
            </a:r>
            <a:endParaRPr lang="sr-Cyrl-CS" sz="2400" dirty="0" smtClean="0"/>
          </a:p>
          <a:p>
            <a:pPr eaLnBrk="1" hangingPunct="1">
              <a:defRPr/>
            </a:pPr>
            <a:r>
              <a:rPr lang="sr-Cyrl-CS" sz="2400" i="1" dirty="0" smtClean="0"/>
              <a:t>Извор</a:t>
            </a:r>
            <a:r>
              <a:rPr lang="sr-Cyrl-CS" sz="2400" dirty="0" smtClean="0"/>
              <a:t> </a:t>
            </a:r>
          </a:p>
          <a:p>
            <a:pPr eaLnBrk="1" hangingPunct="1">
              <a:defRPr/>
            </a:pPr>
            <a:r>
              <a:rPr lang="sr-Cyrl-CS" sz="2400" i="1" dirty="0" smtClean="0"/>
              <a:t>Снага</a:t>
            </a:r>
          </a:p>
          <a:p>
            <a:pPr eaLnBrk="1" hangingPunct="1">
              <a:defRPr/>
            </a:pPr>
            <a:r>
              <a:rPr lang="sr-Cyrl-CS" sz="2400" i="1" dirty="0" smtClean="0"/>
              <a:t>Објект</a:t>
            </a:r>
            <a:r>
              <a:rPr lang="sr-Cyrl-CS" sz="2400" dirty="0" smtClean="0"/>
              <a:t> и</a:t>
            </a:r>
          </a:p>
          <a:p>
            <a:pPr eaLnBrk="1" hangingPunct="1">
              <a:defRPr/>
            </a:pPr>
            <a:r>
              <a:rPr lang="sr-Cyrl-CS" sz="2400" i="1" dirty="0" smtClean="0"/>
              <a:t>Циљ</a:t>
            </a:r>
            <a:r>
              <a:rPr lang="sr-Cyrl-CS" sz="2400" dirty="0" smtClean="0"/>
              <a:t> нагона (коначни и привремени)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400" dirty="0" smtClean="0"/>
              <a:t>Класификација нагона </a:t>
            </a:r>
          </a:p>
          <a:p>
            <a:pPr eaLnBrk="1" hangingPunct="1">
              <a:defRPr/>
            </a:pPr>
            <a:r>
              <a:rPr lang="sr-Cyrl-CS" sz="2400" dirty="0" smtClean="0"/>
              <a:t>Прва теорија нагона: </a:t>
            </a:r>
          </a:p>
          <a:p>
            <a:pPr eaLnBrk="1" hangingPunct="1">
              <a:defRPr/>
            </a:pPr>
            <a:r>
              <a:rPr lang="sr-Cyrl-CS" sz="2400" dirty="0" smtClean="0"/>
              <a:t>либидо </a:t>
            </a:r>
          </a:p>
          <a:p>
            <a:pPr eaLnBrk="1" hangingPunct="1">
              <a:defRPr/>
            </a:pPr>
            <a:r>
              <a:rPr lang="sr-Cyrl-CS" sz="2400" dirty="0" smtClean="0"/>
              <a:t>нагони ега </a:t>
            </a:r>
          </a:p>
          <a:p>
            <a:pPr eaLnBrk="1" hangingPunct="1">
              <a:defRPr/>
            </a:pPr>
            <a:r>
              <a:rPr lang="sr-Cyrl-CS" sz="2400" dirty="0" smtClean="0"/>
              <a:t>Откриће нарцизма (нарцистички и објект либидо)</a:t>
            </a:r>
          </a:p>
          <a:p>
            <a:pPr eaLnBrk="1" hangingPunct="1">
              <a:defRPr/>
            </a:pPr>
            <a:r>
              <a:rPr lang="sr-Cyrl-CS" sz="2400" dirty="0" smtClean="0"/>
              <a:t>Друга теорија: </a:t>
            </a:r>
          </a:p>
          <a:p>
            <a:pPr eaLnBrk="1" hangingPunct="1">
              <a:defRPr/>
            </a:pPr>
            <a:r>
              <a:rPr lang="sr-Cyrl-CS" sz="2400" dirty="0" smtClean="0"/>
              <a:t>Ерос (нагон живота) </a:t>
            </a:r>
          </a:p>
          <a:p>
            <a:pPr eaLnBrk="1" hangingPunct="1">
              <a:defRPr/>
            </a:pPr>
            <a:r>
              <a:rPr lang="sr-Cyrl-CS" sz="2400" dirty="0" smtClean="0"/>
              <a:t>Нагон смрти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ТЕОРИЈА СЕКСУАЛНОСТИ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sr-Cyrl-C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Фројдов појам сексуалности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Инфантилна сексуалност (нагони, афекти, теорије, фантазми и делатност)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Инфантилна амнезија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Значај дечје сексуалности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одлике 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докази инфантилне сексуалности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sr-Cyrl-C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Перверзије: фетишизам, хомосексуалност, педофилија, геронтофилија, некрофилија, зоофилија, егзибиционизам, воајеризам, садизам, мазохизам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Перверзије и неурозе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smtClean="0"/>
              <a:t>Генитална сексуалност: настанак,  одлике и значај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/>
              <a:t>ТЕОРИЈА АГРЕСИВНОСТИ: </a:t>
            </a:r>
            <a:br>
              <a:rPr lang="sr-Cyrl-CS" sz="4000" smtClean="0"/>
            </a:br>
            <a:r>
              <a:rPr lang="sr-Cyrl-CS" sz="4000" smtClean="0"/>
              <a:t>НАГОН СМРТИ</a:t>
            </a:r>
            <a:endParaRPr lang="en-US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С оне стране принципа задовољства (ревизија прве теорије нагона)</a:t>
            </a:r>
          </a:p>
          <a:p>
            <a:pPr eaLnBrk="1" hangingPunct="1">
              <a:defRPr/>
            </a:pPr>
            <a:r>
              <a:rPr lang="sr-Cyrl-CS" smtClean="0"/>
              <a:t>Присилна тежња за понављањем</a:t>
            </a:r>
          </a:p>
          <a:p>
            <a:pPr eaLnBrk="1" hangingPunct="1">
              <a:defRPr/>
            </a:pPr>
            <a:r>
              <a:rPr lang="sr-Cyrl-CS" smtClean="0"/>
              <a:t>Емпиријска основа присиле понављања (неурозе судбине, трауматски снови, трансфер, регресија, дечје игре</a:t>
            </a:r>
            <a:r>
              <a:rPr lang="en-US" smtClean="0"/>
              <a:t>,</a:t>
            </a:r>
            <a:r>
              <a:rPr lang="sr-Cyrl-CS" smtClean="0"/>
              <a:t> приче)</a:t>
            </a:r>
          </a:p>
          <a:p>
            <a:pPr eaLnBrk="1" hangingPunct="1">
              <a:defRPr/>
            </a:pPr>
            <a:r>
              <a:rPr lang="sr-Cyrl-CS" smtClean="0"/>
              <a:t>Нагон смрти и његова испољавања</a:t>
            </a:r>
          </a:p>
          <a:p>
            <a:pPr eaLnBrk="1" hangingPunct="1">
              <a:defRPr/>
            </a:pPr>
            <a:r>
              <a:rPr lang="sr-Cyrl-CS" smtClean="0"/>
              <a:t>Агресивност </a:t>
            </a: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1494</TotalTime>
  <Words>628</Words>
  <Application>Microsoft Office PowerPoint</Application>
  <PresentationFormat>On-screen Show (4:3)</PresentationFormat>
  <Paragraphs>111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Slit</vt:lpstr>
      <vt:lpstr>ФРОЈДОВА ТЕОРИЈА ЛИЧНОСТИ: ПОСТАВКЕ И ПРОБЛЕМИ</vt:lpstr>
      <vt:lpstr>АНТРОПОЛОШКЕ ПОСТАВКЕ</vt:lpstr>
      <vt:lpstr>ОСНОВНА ГЛЕДИШТА О ЛИЧНОСТИ</vt:lpstr>
      <vt:lpstr>СТРУКТУРА ЛИЧНОСТИ:  I ТЕОРИЈА (1900) </vt:lpstr>
      <vt:lpstr>СТРУКТУРА ЛИЧНОСТИ:  II ТЕОРИЈА(1923) </vt:lpstr>
      <vt:lpstr>ДИНАМИКА ЛИЧНОСТИ</vt:lpstr>
      <vt:lpstr>ТЕОРИЈА НАГОНА</vt:lpstr>
      <vt:lpstr>ТЕОРИЈА СЕКСУАЛНОСТИ</vt:lpstr>
      <vt:lpstr>ТЕОРИЈА АГРЕСИВНОСТИ:  НАГОН СМРТИ</vt:lpstr>
      <vt:lpstr>ФРУСТРАЦИЈА, КОНФЛИКТИ И ВРСТЕ КОНФЛИКАТА</vt:lpstr>
      <vt:lpstr>РАЗВОЈ ЛИЧНОСТИ</vt:lpstr>
      <vt:lpstr>РАЗВОЈ ЛИБИДА И  ФОРМИРАЊЕ ЛИЧНОСТИ (1)</vt:lpstr>
      <vt:lpstr>РАЗВОЈ ЛИБИДА И  ФОРМИРАЊЕ ЛИЧНОСТИ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Жарко Требјешанин ПСИХОАНАЛИЗА</dc:title>
  <dc:creator>Zarko</dc:creator>
  <cp:lastModifiedBy>zarko</cp:lastModifiedBy>
  <cp:revision>128</cp:revision>
  <dcterms:created xsi:type="dcterms:W3CDTF">2004-11-28T22:35:07Z</dcterms:created>
  <dcterms:modified xsi:type="dcterms:W3CDTF">2014-03-25T08:11:16Z</dcterms:modified>
</cp:coreProperties>
</file>